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6" r:id="rId15"/>
    <p:sldId id="277" r:id="rId16"/>
    <p:sldId id="272" r:id="rId17"/>
    <p:sldId id="273" r:id="rId18"/>
    <p:sldId id="265" r:id="rId19"/>
    <p:sldId id="274" r:id="rId20"/>
    <p:sldId id="268" r:id="rId21"/>
    <p:sldId id="269" r:id="rId22"/>
    <p:sldId id="270" r:id="rId23"/>
    <p:sldId id="271" r:id="rId24"/>
    <p:sldId id="278" r:id="rId2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2D6-2CBB-4FFD-B946-A4358CB0C775}" type="datetimeFigureOut">
              <a:rPr lang="fa-IR" smtClean="0"/>
              <a:t>06/12/1441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553-C6FA-4460-AAA5-7CD2A22854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888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2D6-2CBB-4FFD-B946-A4358CB0C775}" type="datetimeFigureOut">
              <a:rPr lang="fa-IR" smtClean="0"/>
              <a:t>06/12/1441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553-C6FA-4460-AAA5-7CD2A22854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04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2D6-2CBB-4FFD-B946-A4358CB0C775}" type="datetimeFigureOut">
              <a:rPr lang="fa-IR" smtClean="0"/>
              <a:t>06/12/1441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553-C6FA-4460-AAA5-7CD2A22854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847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2D6-2CBB-4FFD-B946-A4358CB0C775}" type="datetimeFigureOut">
              <a:rPr lang="fa-IR" smtClean="0"/>
              <a:t>06/12/1441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553-C6FA-4460-AAA5-7CD2A22854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626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2D6-2CBB-4FFD-B946-A4358CB0C775}" type="datetimeFigureOut">
              <a:rPr lang="fa-IR" smtClean="0"/>
              <a:t>06/12/1441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553-C6FA-4460-AAA5-7CD2A22854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053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2D6-2CBB-4FFD-B946-A4358CB0C775}" type="datetimeFigureOut">
              <a:rPr lang="fa-IR" smtClean="0"/>
              <a:t>06/12/1441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553-C6FA-4460-AAA5-7CD2A22854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317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2D6-2CBB-4FFD-B946-A4358CB0C775}" type="datetimeFigureOut">
              <a:rPr lang="fa-IR" smtClean="0"/>
              <a:t>06/12/1441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553-C6FA-4460-AAA5-7CD2A22854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779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2D6-2CBB-4FFD-B946-A4358CB0C775}" type="datetimeFigureOut">
              <a:rPr lang="fa-IR" smtClean="0"/>
              <a:t>06/12/1441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553-C6FA-4460-AAA5-7CD2A22854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434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2D6-2CBB-4FFD-B946-A4358CB0C775}" type="datetimeFigureOut">
              <a:rPr lang="fa-IR" smtClean="0"/>
              <a:t>06/12/1441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553-C6FA-4460-AAA5-7CD2A22854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902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2D6-2CBB-4FFD-B946-A4358CB0C775}" type="datetimeFigureOut">
              <a:rPr lang="fa-IR" smtClean="0"/>
              <a:t>06/12/1441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553-C6FA-4460-AAA5-7CD2A22854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164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2D6-2CBB-4FFD-B946-A4358CB0C775}" type="datetimeFigureOut">
              <a:rPr lang="fa-IR" smtClean="0"/>
              <a:t>06/12/1441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4553-C6FA-4460-AAA5-7CD2A22854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679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52D6-2CBB-4FFD-B946-A4358CB0C775}" type="datetimeFigureOut">
              <a:rPr lang="fa-IR" smtClean="0"/>
              <a:t>06/12/1441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94553-C6FA-4460-AAA5-7CD2A22854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385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 Coronavirus-2019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Epidemiology</a:t>
            </a:r>
            <a:endParaRPr lang="fa-I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Hossein </a:t>
            </a:r>
            <a:r>
              <a:rPr lang="en-US" dirty="0" err="1" smtClean="0"/>
              <a:t>Akbari</a:t>
            </a:r>
            <a:endParaRPr lang="en-US" dirty="0" smtClean="0"/>
          </a:p>
          <a:p>
            <a:r>
              <a:rPr lang="en-US" dirty="0" smtClean="0"/>
              <a:t>Center for communicable diseases, MOHME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407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Zoonotic Coronaviruses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Additional zoonotic coronaviruses have emerged and caused outbreaks in humans</a:t>
            </a:r>
            <a:r>
              <a:rPr lang="en-US" dirty="0" smtClean="0"/>
              <a:t>:</a:t>
            </a:r>
          </a:p>
          <a:p>
            <a:pPr lvl="1" algn="l" rtl="0"/>
            <a:r>
              <a:rPr lang="en-US" dirty="0" smtClean="0"/>
              <a:t> </a:t>
            </a:r>
            <a:r>
              <a:rPr lang="en-US" dirty="0"/>
              <a:t>SARS-</a:t>
            </a:r>
            <a:r>
              <a:rPr lang="en-US" dirty="0" err="1"/>
              <a:t>CoV</a:t>
            </a:r>
            <a:r>
              <a:rPr lang="en-US" dirty="0"/>
              <a:t> (2002, </a:t>
            </a:r>
            <a:r>
              <a:rPr lang="en-US" i="1" dirty="0" err="1"/>
              <a:t>Betacoronavirus</a:t>
            </a:r>
            <a:r>
              <a:rPr lang="en-US" dirty="0"/>
              <a:t>, subgenus </a:t>
            </a:r>
            <a:r>
              <a:rPr lang="en-US" i="1" dirty="0" err="1"/>
              <a:t>Sarbecovirus</a:t>
            </a:r>
            <a:r>
              <a:rPr lang="en-US" dirty="0"/>
              <a:t>), </a:t>
            </a:r>
            <a:endParaRPr lang="en-US" dirty="0" smtClean="0"/>
          </a:p>
          <a:p>
            <a:pPr lvl="1" algn="l" rtl="0"/>
            <a:r>
              <a:rPr lang="en-US" dirty="0" smtClean="0"/>
              <a:t>MERS-</a:t>
            </a:r>
            <a:r>
              <a:rPr lang="en-US" dirty="0" err="1" smtClean="0"/>
              <a:t>CoV</a:t>
            </a:r>
            <a:r>
              <a:rPr lang="en-US" dirty="0" smtClean="0"/>
              <a:t> </a:t>
            </a:r>
            <a:r>
              <a:rPr lang="en-US" dirty="0"/>
              <a:t>(2012, </a:t>
            </a:r>
            <a:r>
              <a:rPr lang="en-US" i="1" dirty="0" err="1"/>
              <a:t>Betacoronavirus</a:t>
            </a:r>
            <a:r>
              <a:rPr lang="en-US" dirty="0"/>
              <a:t>, subgenus </a:t>
            </a:r>
            <a:r>
              <a:rPr lang="en-US" i="1" dirty="0" err="1"/>
              <a:t>Merbecovirus</a:t>
            </a:r>
            <a:r>
              <a:rPr lang="en-US" dirty="0" smtClean="0"/>
              <a:t>).</a:t>
            </a:r>
          </a:p>
          <a:p>
            <a:pPr lvl="1" algn="l" rtl="0"/>
            <a:r>
              <a:rPr lang="en-US" dirty="0" smtClean="0"/>
              <a:t>2019-nCoV: The </a:t>
            </a:r>
            <a:r>
              <a:rPr lang="en-US" dirty="0"/>
              <a:t>2019-nCoV is closely related to SARS-</a:t>
            </a:r>
            <a:r>
              <a:rPr lang="en-US" dirty="0" err="1"/>
              <a:t>CoV</a:t>
            </a:r>
            <a:r>
              <a:rPr lang="en-US" dirty="0"/>
              <a:t> and genetically clusters within </a:t>
            </a:r>
            <a:r>
              <a:rPr lang="en-US" i="1" dirty="0" err="1"/>
              <a:t>Betacoronavirus</a:t>
            </a:r>
            <a:r>
              <a:rPr lang="en-US" dirty="0"/>
              <a:t> subgenus </a:t>
            </a:r>
            <a:r>
              <a:rPr lang="en-US" i="1" dirty="0" err="1"/>
              <a:t>Sarbecovirus</a:t>
            </a:r>
            <a:r>
              <a:rPr lang="en-US" i="1" dirty="0"/>
              <a:t> 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867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Clinical </a:t>
            </a:r>
            <a:r>
              <a:rPr lang="en-US" b="1" dirty="0" smtClean="0"/>
              <a:t>features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Human infections with common coronaviruses are mostly mild and asymptomatic, but severe and fatal infections have been </a:t>
            </a:r>
            <a:r>
              <a:rPr lang="en-US" dirty="0" smtClean="0"/>
              <a:t>observed.</a:t>
            </a:r>
          </a:p>
          <a:p>
            <a:pPr algn="l" rtl="0"/>
            <a:r>
              <a:rPr lang="en-US" dirty="0"/>
              <a:t>the viruses are able to cause more significant lower respiratory tract infections in humans with pneumonia; this is more likely in immunocompromised individuals, people with cardiopulmonary illnesses, as well as the elderly and young children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034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Clinical features novel coronaviruses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0669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SARS-</a:t>
            </a:r>
            <a:r>
              <a:rPr lang="en-US" sz="2400" dirty="0" err="1"/>
              <a:t>CoV</a:t>
            </a:r>
            <a:r>
              <a:rPr lang="en-US" sz="2400" dirty="0"/>
              <a:t> was identified and caused large outbreaks in 2002–2003; the virus affected 8 096 people causing severe pulmonary infections in different countries </a:t>
            </a:r>
            <a:r>
              <a:rPr lang="en-US" sz="2400" dirty="0" err="1" smtClean="0"/>
              <a:t>globall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/>
              <a:t>MERS-</a:t>
            </a:r>
            <a:r>
              <a:rPr lang="en-US" sz="2400" dirty="0" err="1"/>
              <a:t>CoV</a:t>
            </a:r>
            <a:r>
              <a:rPr lang="en-US" sz="2400" dirty="0"/>
              <a:t> was identified in 2012 in Saudi-Arabia. </a:t>
            </a:r>
            <a:endParaRPr lang="en-US" sz="2400" dirty="0" smtClean="0"/>
          </a:p>
          <a:p>
            <a:pPr lvl="1" algn="l" rtl="0"/>
            <a:r>
              <a:rPr lang="en-US" dirty="0" smtClean="0"/>
              <a:t>Clinical </a:t>
            </a:r>
            <a:r>
              <a:rPr lang="en-US" dirty="0"/>
              <a:t>presentation following MERS-</a:t>
            </a:r>
            <a:r>
              <a:rPr lang="en-US" dirty="0" err="1"/>
              <a:t>CoV</a:t>
            </a:r>
            <a:r>
              <a:rPr lang="en-US" dirty="0"/>
              <a:t> infection can range from asymptomatic to symptomatic. Symptoms can include fever, cough and shortness of breath, with pneumonia as a common clinical diagnosis. </a:t>
            </a:r>
            <a:endParaRPr lang="en-US" dirty="0" smtClean="0"/>
          </a:p>
          <a:p>
            <a:pPr lvl="1" algn="l" rtl="0"/>
            <a:r>
              <a:rPr lang="en-US" dirty="0" smtClean="0"/>
              <a:t>Symptoms </a:t>
            </a:r>
            <a:r>
              <a:rPr lang="en-US" dirty="0"/>
              <a:t>can </a:t>
            </a:r>
            <a:r>
              <a:rPr lang="en-US" dirty="0" err="1"/>
              <a:t>progres</a:t>
            </a:r>
            <a:r>
              <a:rPr lang="en-US" dirty="0"/>
              <a:t> in severe cases to acute respiratory distress syndrome (ARDS), septic shock and multi-organ failure resulting in death. </a:t>
            </a:r>
            <a:endParaRPr lang="en-US" dirty="0" smtClean="0"/>
          </a:p>
          <a:p>
            <a:pPr lvl="1" algn="l" rtl="0"/>
            <a:r>
              <a:rPr lang="en-US" dirty="0" smtClean="0"/>
              <a:t>In </a:t>
            </a:r>
            <a:r>
              <a:rPr lang="en-US" dirty="0"/>
              <a:t>addition, the gastrointestinal tract can be involved with gastrointestinal symptoms, such as </a:t>
            </a:r>
            <a:r>
              <a:rPr lang="en-US" dirty="0" err="1"/>
              <a:t>diarrhoea</a:t>
            </a:r>
            <a:r>
              <a:rPr lang="en-US" dirty="0"/>
              <a:t>. </a:t>
            </a:r>
            <a:r>
              <a:rPr lang="en-US" b="1" dirty="0"/>
              <a:t> </a:t>
            </a:r>
            <a:r>
              <a:rPr lang="en-US" dirty="0"/>
              <a:t> The clinical course is more severe in immunocompromised patients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68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071" y="302517"/>
            <a:ext cx="5438775" cy="3686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96" y="4029033"/>
            <a:ext cx="5429250" cy="942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95" y="5041323"/>
            <a:ext cx="5419725" cy="381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6226" y="5628559"/>
            <a:ext cx="10874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i="0" dirty="0" smtClean="0">
                <a:solidFill>
                  <a:srgbClr val="231F20"/>
                </a:solidFill>
                <a:effectLst/>
                <a:latin typeface="Shaker2Lancet-Bold"/>
              </a:rPr>
              <a:t>Demographics, baseline characteristics, and clinical outcomes of 99 patients admitted to Wuhan </a:t>
            </a:r>
            <a:r>
              <a:rPr lang="en-US" sz="1400" b="1" i="0" dirty="0" err="1" smtClean="0">
                <a:solidFill>
                  <a:srgbClr val="231F20"/>
                </a:solidFill>
                <a:effectLst/>
                <a:latin typeface="Shaker2Lancet-Bold"/>
              </a:rPr>
              <a:t>Jinyintan</a:t>
            </a:r>
            <a:r>
              <a:rPr lang="en-US" sz="1400" b="1" i="0" dirty="0" smtClean="0">
                <a:solidFill>
                  <a:srgbClr val="231F20"/>
                </a:solidFill>
                <a:effectLst/>
                <a:latin typeface="Shaker2Lancet-Bold"/>
              </a:rPr>
              <a:t> Hospital (Jan 1–20, 2020) with 2019-nCoV pneumonia.</a:t>
            </a:r>
          </a:p>
          <a:p>
            <a:pPr algn="l" rtl="0"/>
            <a:r>
              <a:rPr lang="en-US" sz="1400" i="1" dirty="0" smtClean="0"/>
              <a:t>(Chen N, Zhou M, Dong X, Qu J, Gong F, Han Y, et al. Epidemiological and clinical characteristics of 99 cases of 2019 novel coronavirus pneumonia in Wuhan, China: a descriptive study. The Lancet. 2020.)</a:t>
            </a:r>
            <a:endParaRPr lang="fa-IR" sz="1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293" y="302517"/>
            <a:ext cx="52768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12" y="2055953"/>
            <a:ext cx="5753100" cy="3562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552" y="1909482"/>
            <a:ext cx="5685479" cy="38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033" y="1027906"/>
            <a:ext cx="7550327" cy="53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87" y="530364"/>
            <a:ext cx="11301189" cy="50012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405" y="5677091"/>
            <a:ext cx="10632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Munster VJ, Koopmans M, van </a:t>
            </a:r>
            <a:r>
              <a:rPr lang="en-US" dirty="0" err="1" smtClean="0"/>
              <a:t>Doremalen</a:t>
            </a:r>
            <a:r>
              <a:rPr lang="en-US" dirty="0" smtClean="0"/>
              <a:t> N, van Riel D, de Wit E. A novel coronavirus emerging in China—key questions for impact assessment. New England Journal of Medicine. 2020.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596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024" y="1027906"/>
            <a:ext cx="8799952" cy="53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0402" y="1825625"/>
            <a:ext cx="43111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384" y="2334957"/>
            <a:ext cx="10957416" cy="35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background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5" y="1825625"/>
            <a:ext cx="5916706" cy="4351338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On 31 December 2019, the Wuhan Municipal Health Commission in Wuhan City, Hubei province, China reported a cluster of 27 pneumonia cases of unknown </a:t>
            </a:r>
            <a:r>
              <a:rPr lang="en-US" dirty="0" err="1"/>
              <a:t>aetiology</a:t>
            </a:r>
            <a:r>
              <a:rPr lang="en-US" dirty="0"/>
              <a:t>, including seven severe cases, with a common reported link to Wuhan's </a:t>
            </a:r>
            <a:r>
              <a:rPr lang="en-US" dirty="0" err="1"/>
              <a:t>Huanan</a:t>
            </a:r>
            <a:r>
              <a:rPr lang="en-US" dirty="0"/>
              <a:t> Seafood Wholesale Market (a wholesale fish and live animal market selling different animal </a:t>
            </a:r>
            <a:r>
              <a:rPr lang="en-US" dirty="0" smtClean="0"/>
              <a:t>species.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128" y="2028628"/>
            <a:ext cx="5066919" cy="318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/>
              <a:t>Distribution of laboratory confirmed cases of 2019-nCoV worldwide, as of 5 February </a:t>
            </a:r>
            <a:r>
              <a:rPr lang="en-US" b="1" dirty="0" smtClean="0"/>
              <a:t>2020</a:t>
            </a: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84" y="1825625"/>
            <a:ext cx="7012631" cy="4351338"/>
          </a:xfrm>
        </p:spPr>
      </p:pic>
    </p:spTree>
    <p:extLst>
      <p:ext uri="{BB962C8B-B14F-4D97-AF65-F5344CB8AC3E}">
        <p14:creationId xmlns:p14="http://schemas.microsoft.com/office/powerpoint/2010/main" val="32630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188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04050" y="2055814"/>
            <a:ext cx="3282440" cy="4351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920877"/>
            <a:ext cx="4429125" cy="4486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456" y="2783542"/>
            <a:ext cx="4112263" cy="32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2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4000" b="1" dirty="0" smtClean="0"/>
              <a:t>Geographic distribution of 2019-nCov</a:t>
            </a:r>
            <a:endParaRPr lang="fa-IR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78" y="1361276"/>
            <a:ext cx="7484122" cy="5295017"/>
          </a:xfrm>
        </p:spPr>
      </p:pic>
    </p:spTree>
    <p:extLst>
      <p:ext uri="{BB962C8B-B14F-4D97-AF65-F5344CB8AC3E}">
        <p14:creationId xmlns:p14="http://schemas.microsoft.com/office/powerpoint/2010/main" val="3436762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/>
              <a:t>Distribution of laboratory confirmed cases of 2019-nCoV by continent (except China), as of 5 February </a:t>
            </a:r>
            <a:r>
              <a:rPr lang="en-US" sz="3600" b="1" dirty="0" smtClean="0"/>
              <a:t>2020</a:t>
            </a:r>
            <a:endParaRPr lang="fa-I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58" y="1812178"/>
            <a:ext cx="7806794" cy="4844116"/>
          </a:xfrm>
        </p:spPr>
      </p:pic>
    </p:spTree>
    <p:extLst>
      <p:ext uri="{BB962C8B-B14F-4D97-AF65-F5344CB8AC3E}">
        <p14:creationId xmlns:p14="http://schemas.microsoft.com/office/powerpoint/2010/main" val="3440514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200" dirty="0"/>
              <a:t>The basic principles to </a:t>
            </a:r>
            <a:r>
              <a:rPr lang="en-US" sz="3200" dirty="0" smtClean="0"/>
              <a:t>reduce the </a:t>
            </a:r>
            <a:r>
              <a:rPr lang="en-US" sz="3200" dirty="0"/>
              <a:t>general risk of transmission of acute respiratory infections include the following</a:t>
            </a:r>
            <a:r>
              <a:rPr lang="en-US" sz="3200" dirty="0" smtClean="0"/>
              <a:t>: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Avoiding close contact with people suffering from acute respiratory </a:t>
            </a:r>
            <a:r>
              <a:rPr lang="en-US" dirty="0" smtClean="0"/>
              <a:t>infections.</a:t>
            </a:r>
          </a:p>
          <a:p>
            <a:pPr algn="l" rtl="0"/>
            <a:r>
              <a:rPr lang="en-US" dirty="0" smtClean="0"/>
              <a:t>Frequent </a:t>
            </a:r>
            <a:r>
              <a:rPr lang="en-US" dirty="0"/>
              <a:t>hand-washing, especially after direct contact with ill people or their </a:t>
            </a:r>
            <a:r>
              <a:rPr lang="en-US" dirty="0" smtClean="0"/>
              <a:t>environment.</a:t>
            </a:r>
          </a:p>
          <a:p>
            <a:pPr algn="l" rtl="0"/>
            <a:r>
              <a:rPr lang="en-US" dirty="0" smtClean="0"/>
              <a:t>Avoiding </a:t>
            </a:r>
            <a:r>
              <a:rPr lang="en-US" dirty="0"/>
              <a:t>unprotected contact with farm or wild </a:t>
            </a:r>
            <a:r>
              <a:rPr lang="en-US" dirty="0" smtClean="0"/>
              <a:t>animals.</a:t>
            </a:r>
          </a:p>
          <a:p>
            <a:pPr algn="l" rtl="0"/>
            <a:r>
              <a:rPr lang="en-US" dirty="0" smtClean="0"/>
              <a:t>People </a:t>
            </a:r>
            <a:r>
              <a:rPr lang="en-US" dirty="0"/>
              <a:t>with symptoms of acute respiratory infection should practice cough etiquette (maintain distance, </a:t>
            </a:r>
            <a:r>
              <a:rPr lang="en-US" dirty="0" smtClean="0"/>
              <a:t>cover coughs </a:t>
            </a:r>
            <a:r>
              <a:rPr lang="en-US" dirty="0"/>
              <a:t>and sneezes with disposable tissues or clothing, and wash hands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Within </a:t>
            </a:r>
            <a:r>
              <a:rPr lang="en-US" dirty="0"/>
              <a:t>healthcare facilities, enhance standard infection prevention and control practices in hospitals, especially </a:t>
            </a:r>
            <a:r>
              <a:rPr lang="en-US" dirty="0" smtClean="0"/>
              <a:t>in emergency </a:t>
            </a:r>
            <a:r>
              <a:rPr lang="en-US" dirty="0"/>
              <a:t>departments.</a:t>
            </a:r>
            <a:br>
              <a:rPr lang="en-US" dirty="0"/>
            </a:br>
            <a:r>
              <a:rPr lang="en-US" dirty="0"/>
              <a:t>WHO does not recommend any specific health measures for </a:t>
            </a:r>
            <a:r>
              <a:rPr lang="en-US" dirty="0" err="1" smtClean="0"/>
              <a:t>travelers.s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5563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/>
              <a:t>Event background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36" y="1543237"/>
            <a:ext cx="10515600" cy="344562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The market was closed to the public on 1 January 2020. According to the Wuhan Municipal Health Commission, samples from the market tested positive for the novel </a:t>
            </a:r>
            <a:r>
              <a:rPr lang="en-US" sz="2400" dirty="0" smtClean="0"/>
              <a:t>coronavirus.</a:t>
            </a:r>
          </a:p>
          <a:p>
            <a:pPr algn="l" rtl="0"/>
            <a:r>
              <a:rPr lang="en-US" sz="2400" dirty="0"/>
              <a:t>On 9 January 2020, China CDC reported that a novel coronavirus (2019-nCoV) had been detected as the causative agent for 15 of the 59 pneumonia </a:t>
            </a:r>
            <a:r>
              <a:rPr lang="en-US" sz="2400" dirty="0" smtClean="0"/>
              <a:t>cases.</a:t>
            </a:r>
          </a:p>
          <a:p>
            <a:pPr algn="l" rtl="0"/>
            <a:r>
              <a:rPr lang="en-US" sz="2400" dirty="0"/>
              <a:t>On 10 January 2020, the first novel coronavirus genome sequence was made publicly </a:t>
            </a:r>
            <a:r>
              <a:rPr lang="en-US" sz="2400" dirty="0" smtClean="0"/>
              <a:t>available.</a:t>
            </a:r>
          </a:p>
          <a:p>
            <a:pPr algn="l" rtl="0"/>
            <a:r>
              <a:rPr lang="en-US" sz="2400" dirty="0" smtClean="0"/>
              <a:t>WHO first situation report:</a:t>
            </a:r>
            <a:endParaRPr lang="fa-IR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040" y="4186192"/>
            <a:ext cx="58102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808" y="707493"/>
            <a:ext cx="6771992" cy="534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35" y="1209535"/>
            <a:ext cx="4126873" cy="484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IHR emergency committee meeting</a:t>
            </a: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9985" y="2147047"/>
            <a:ext cx="3643815" cy="3074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47047"/>
            <a:ext cx="63912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b="1" dirty="0"/>
              <a:t>What happens when a PHEIC is declared</a:t>
            </a:r>
            <a:r>
              <a:rPr lang="en-US" b="1" dirty="0" smtClean="0"/>
              <a:t>?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When a PHEIC is declared, the Director-General issues temporary recommendations under the IHR (2005), including obligations for countries to provide sufficient public health rationale and justification to WHO about any additional measures beyond what WHO </a:t>
            </a:r>
            <a:r>
              <a:rPr lang="en-US" dirty="0" smtClean="0"/>
              <a:t>recommends.</a:t>
            </a:r>
          </a:p>
          <a:p>
            <a:pPr algn="l" rtl="0"/>
            <a:r>
              <a:rPr lang="en-US" dirty="0"/>
              <a:t>All countries should be ready to contain any introduction of the virus and its spread through active surveillance, early detection, isolation and case management, contact tracing, and prevention. 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198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Coronaviruses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6612" cy="4351338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Coronaviruses are enveloped positive stranded RNA </a:t>
            </a:r>
            <a:r>
              <a:rPr lang="en-US" dirty="0" smtClean="0"/>
              <a:t>viruses.</a:t>
            </a:r>
          </a:p>
          <a:p>
            <a:pPr algn="l" rtl="0"/>
            <a:r>
              <a:rPr lang="en-US" dirty="0"/>
              <a:t>Coronaviruses infect humans and many other </a:t>
            </a:r>
            <a:r>
              <a:rPr lang="en-US" dirty="0" smtClean="0"/>
              <a:t>vertebrates.</a:t>
            </a:r>
          </a:p>
          <a:p>
            <a:pPr algn="l" rtl="0"/>
            <a:r>
              <a:rPr lang="en-US" dirty="0" smtClean="0"/>
              <a:t>Illness </a:t>
            </a:r>
            <a:r>
              <a:rPr lang="en-US" dirty="0"/>
              <a:t>in humans is mostly respiratory or gastrointestinal </a:t>
            </a:r>
            <a:r>
              <a:rPr lang="en-US" dirty="0" smtClean="0"/>
              <a:t>infections.</a:t>
            </a:r>
          </a:p>
          <a:p>
            <a:pPr algn="l" rtl="0"/>
            <a:r>
              <a:rPr lang="en-US" dirty="0" smtClean="0"/>
              <a:t>symptoms </a:t>
            </a:r>
            <a:r>
              <a:rPr lang="en-US" dirty="0"/>
              <a:t>can range from the common cold to more severe lower respiratory infections such as </a:t>
            </a:r>
            <a:r>
              <a:rPr lang="en-US" dirty="0" smtClean="0"/>
              <a:t>pneumonia.</a:t>
            </a:r>
          </a:p>
          <a:p>
            <a:pPr algn="l" rtl="0"/>
            <a:r>
              <a:rPr lang="en-US" dirty="0" smtClean="0"/>
              <a:t>A broad range of coronaviruses are found in bats, which might play a crucial role in the virus evolution of </a:t>
            </a:r>
            <a:r>
              <a:rPr lang="en-US" i="1" dirty="0" smtClean="0"/>
              <a:t>alpha </a:t>
            </a:r>
            <a:r>
              <a:rPr lang="en-US" dirty="0" smtClean="0"/>
              <a:t>a</a:t>
            </a:r>
            <a:r>
              <a:rPr lang="en-US" dirty="0" smtClean="0"/>
              <a:t>nd </a:t>
            </a:r>
            <a:r>
              <a:rPr lang="en-US" i="1" dirty="0" err="1" smtClean="0"/>
              <a:t>betacoronavirus</a:t>
            </a:r>
            <a:r>
              <a:rPr lang="en-US" dirty="0" smtClean="0"/>
              <a:t> lineages in particular. However, other animal species can also act as an intermediate host and animal reservoir.</a:t>
            </a:r>
            <a:endParaRPr lang="fa-IR" dirty="0" smtClean="0"/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742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Zoonotic coronaviruses have emerged in recent years to cause human outbreaks, such as the Severe Acute Respiratory Syndrome (SARS) in 2003 and the Middle East Respiratory Syndrome (MERS) since 2012</a:t>
            </a:r>
            <a:r>
              <a:rPr lang="en-US" dirty="0" smtClean="0"/>
              <a:t>.</a:t>
            </a:r>
            <a:br>
              <a:rPr lang="en-US" dirty="0" smtClean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484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/>
              <a:t>The Coronaviruses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To date, seven coronaviruses have been shown to infect humans. </a:t>
            </a:r>
            <a:endParaRPr lang="en-US" dirty="0" smtClean="0"/>
          </a:p>
          <a:p>
            <a:pPr algn="l" rtl="0"/>
            <a:r>
              <a:rPr lang="en-US" dirty="0" smtClean="0"/>
              <a:t>Common </a:t>
            </a:r>
            <a:r>
              <a:rPr lang="en-US" dirty="0"/>
              <a:t>human coronaviruses </a:t>
            </a:r>
            <a:r>
              <a:rPr lang="en-US" i="1" dirty="0" err="1"/>
              <a:t>Betacoronavirus</a:t>
            </a:r>
            <a:r>
              <a:rPr lang="en-US" dirty="0"/>
              <a:t> HCoV-OC43 and HCoV-HKU1 as well as </a:t>
            </a:r>
            <a:r>
              <a:rPr lang="en-US" i="1" dirty="0" err="1"/>
              <a:t>Alphacoronavirus</a:t>
            </a:r>
            <a:r>
              <a:rPr lang="en-US" dirty="0"/>
              <a:t> HCoV-229E cause common colds but also severe lower respiratory tract infections in the youngest and oldest age </a:t>
            </a:r>
            <a:r>
              <a:rPr lang="en-US" dirty="0" smtClean="0"/>
              <a:t>groups</a:t>
            </a:r>
          </a:p>
          <a:p>
            <a:pPr algn="l" rtl="0"/>
            <a:r>
              <a:rPr lang="en-US" dirty="0" smtClean="0"/>
              <a:t>while</a:t>
            </a:r>
            <a:r>
              <a:rPr lang="en-US" dirty="0"/>
              <a:t> </a:t>
            </a:r>
            <a:r>
              <a:rPr lang="en-US" i="1" dirty="0" err="1"/>
              <a:t>Alphacoronavirus</a:t>
            </a:r>
            <a:r>
              <a:rPr lang="en-US" dirty="0"/>
              <a:t> HCoV-NL63 is considered to be an important cause of (pseudo) croup and bronchiolitis in </a:t>
            </a:r>
            <a:r>
              <a:rPr lang="en-US" dirty="0" smtClean="0"/>
              <a:t>children.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660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789</Words>
  <Application>Microsoft Office PowerPoint</Application>
  <PresentationFormat>Widescreen</PresentationFormat>
  <Paragraphs>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Shaker2Lancet-Bold</vt:lpstr>
      <vt:lpstr>Times New Roman</vt:lpstr>
      <vt:lpstr>Office Theme</vt:lpstr>
      <vt:lpstr>Novel Coronavirus-2019 Epidemiology</vt:lpstr>
      <vt:lpstr>Event background</vt:lpstr>
      <vt:lpstr>Event background</vt:lpstr>
      <vt:lpstr>PowerPoint Presentation</vt:lpstr>
      <vt:lpstr>2nd IHR emergency committee meeting</vt:lpstr>
      <vt:lpstr>What happens when a PHEIC is declared?</vt:lpstr>
      <vt:lpstr>The Coronaviruses</vt:lpstr>
      <vt:lpstr>PowerPoint Presentation</vt:lpstr>
      <vt:lpstr>The Coronaviruses</vt:lpstr>
      <vt:lpstr>Zoonotic Coronaviruses</vt:lpstr>
      <vt:lpstr>Clinical features</vt:lpstr>
      <vt:lpstr>Clinical features novel coronaviruses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Distribution of laboratory confirmed cases of 2019-nCoV worldwide, as of 5 February 2020</vt:lpstr>
      <vt:lpstr>PowerPoint Presentation</vt:lpstr>
      <vt:lpstr>Geographic distribution of 2019-nCov</vt:lpstr>
      <vt:lpstr>Distribution of laboratory confirmed cases of 2019-nCoV by continent (except China), as of 5 February 2020</vt:lpstr>
      <vt:lpstr>The basic principles to reduce the general risk of transmission of acute respiratory infections include the following: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Coronavirus-2019 Epidemiology</dc:title>
  <dc:creator>Hossein</dc:creator>
  <cp:lastModifiedBy>Hossein</cp:lastModifiedBy>
  <cp:revision>21</cp:revision>
  <dcterms:created xsi:type="dcterms:W3CDTF">2020-02-05T20:54:46Z</dcterms:created>
  <dcterms:modified xsi:type="dcterms:W3CDTF">2020-02-06T05:24:29Z</dcterms:modified>
</cp:coreProperties>
</file>